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A6AC7C-B752-46B1-89DB-05FD54BED43F}">
  <a:tblStyle styleId="{3DA6AC7C-B752-46B1-89DB-05FD54BED43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aleway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Roboto-regular.fntdata"/><Relationship Id="rId27" Type="http://schemas.openxmlformats.org/officeDocument/2006/relationships/font" Target="fonts/Raleway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1b71bfc4e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1b71bfc4e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1b71bfc4e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51b71bfc4e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1b71bfc4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51b71bfc4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1b71bfc4e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51b71bfc4e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1b71bfc4e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51b71bfc4e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1de11f68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51de11f68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Short term - urgent priorities that need to be addressed,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Mid term - is building the core foundation of the school,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Long term - is sustainability and keeping the school operating at …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1b71bfc4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1b71bfc4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1de11f6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51de11f6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3934172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3934172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3936990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e3936990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1b71bfc4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51b71bfc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1b71bfc4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1b71bfc4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1b71bfc4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1b71bfc4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1b71bfc4e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1b71bfc4e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1b71bfc4e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1b71bfc4e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b71bfc4e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1b71bfc4e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Main Content">
  <p:cSld name="OBJECT_3_2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0" y="0"/>
            <a:ext cx="9144000" cy="50160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/>
          <p:nvPr>
            <p:ph type="title"/>
          </p:nvPr>
        </p:nvSpPr>
        <p:spPr>
          <a:xfrm>
            <a:off x="151600" y="-4500"/>
            <a:ext cx="88248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2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3C7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3C7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3C7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3C7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3C7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3C7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3C7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3C71"/>
                </a:solidFill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151600" y="555375"/>
            <a:ext cx="8824800" cy="4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</a:t>
            </a:r>
            <a:endParaRPr/>
          </a:p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>
            <a:off x="727950" y="2215200"/>
            <a:ext cx="76881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Damian Lee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Headteacher 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1150" y="3459510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I expect of students and staff at Mayflower?</a:t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Be the very best version of themselves they can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Doing the right thing - even when no one is looking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Challenge what is wrong and promote what is right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Politeness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Pride </a:t>
            </a:r>
            <a:r>
              <a:rPr lang="en-GB" sz="1500"/>
              <a:t>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1150" y="3459510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I expect from you as a parent?</a:t>
            </a:r>
            <a:endParaRPr/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729450" y="2078875"/>
            <a:ext cx="7688700" cy="23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Hold me to account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/>
              <a:t>Help and support - understand the journey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/>
              <a:t>Use the correct lines of </a:t>
            </a:r>
            <a:r>
              <a:rPr lang="en-GB" sz="1400"/>
              <a:t>communication</a:t>
            </a:r>
            <a:r>
              <a:rPr lang="en-GB" sz="1400"/>
              <a:t>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/>
              <a:t>Market Mayflower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400"/>
              <a:t>PTA</a:t>
            </a:r>
            <a:endParaRPr sz="1400"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1150" y="3459510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are we going to achieve our goals?</a:t>
            </a:r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Recruitment and retention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Short, medium &amp; long term goals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Collective efficacy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Creating the right culture and ethos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1150" y="3459510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133328"/>
            <a:ext cx="8957775" cy="4717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Culture &amp; Ethos</a:t>
            </a:r>
            <a:endParaRPr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72945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Process of improving a school 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Culture, ethos, behaviour and pride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T&amp;L teacher development and quality of education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Outcomes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/>
              <a:t>Inspiring teaching alongside a rich cultural capital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/>
              <a:t>Relationships and high expectations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4425" y="3593385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151600" y="-4500"/>
            <a:ext cx="88248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1414"/>
              <a:buNone/>
            </a:pPr>
            <a:r>
              <a:rPr lang="en-GB"/>
              <a:t>Short, medium and long term goals </a:t>
            </a:r>
            <a:endParaRPr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151600" y="1797550"/>
            <a:ext cx="8824800" cy="28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1" name="Google Shape;191;p28"/>
          <p:cNvSpPr/>
          <p:nvPr/>
        </p:nvSpPr>
        <p:spPr>
          <a:xfrm>
            <a:off x="231375" y="627438"/>
            <a:ext cx="2598600" cy="45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 term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231375" y="978275"/>
            <a:ext cx="5606100" cy="45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Medium term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231375" y="1346650"/>
            <a:ext cx="8471700" cy="45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 term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4" name="Google Shape;194;p28"/>
          <p:cNvGraphicFramePr/>
          <p:nvPr/>
        </p:nvGraphicFramePr>
        <p:xfrm>
          <a:off x="231375" y="196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{3DA6AC7C-B752-46B1-89DB-05FD54BED43F}</a:tableStyleId>
              </a:tblPr>
              <a:tblGrid>
                <a:gridCol w="2859425"/>
                <a:gridCol w="2859425"/>
                <a:gridCol w="2859425"/>
              </a:tblGrid>
              <a:tr h="416875">
                <a:tc>
                  <a:txBody>
                    <a:bodyPr/>
                    <a:lstStyle/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Urgent priorities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Building blocks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Sustainability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21031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GB" sz="1400" u="none" cap="none" strike="noStrike"/>
                        <a:t>Define and develop a culture and ethos of excellence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GB" sz="1400" u="none" cap="none" strike="noStrike"/>
                        <a:t>Improve community links and parent voice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GB" sz="1400" u="none" cap="none" strike="noStrike"/>
                        <a:t>Implementing a robust behaviour system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GB" sz="1400" u="none" cap="none" strike="noStrike"/>
                        <a:t>Refine curriculum intent and implementation (whole school and departmental)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GB" sz="1400" u="none" cap="none" strike="noStrike"/>
                        <a:t>Develop staff using an instructional coaching model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GB" sz="1400" u="none" cap="none" strike="noStrike"/>
                        <a:t>Develop curiosity and passion for lifelong learning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GB" sz="1400" u="none" cap="none" strike="noStrike"/>
                        <a:t>Further improved outcomes and progress scores for all, including disadvantaged students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GB" sz="1400" u="none" cap="none" strike="noStrike"/>
                        <a:t>Excellence in all areas of school life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GB" sz="1400" u="none" cap="none" strike="noStrike"/>
                        <a:t>Maintenance of reputation i</a:t>
                      </a:r>
                      <a:r>
                        <a:rPr lang="en-GB"/>
                        <a:t>mproved</a:t>
                      </a:r>
                      <a:r>
                        <a:rPr lang="en-GB" sz="1400" u="none" cap="none" strike="noStrike"/>
                        <a:t> OFSTED rating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Schools are either improving or declining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Being part of the journey - change management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Collective efficacy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Ofsted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4425" y="3593385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for your time this evening </a:t>
            </a:r>
            <a:endParaRPr/>
          </a:p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4425" y="3593385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	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729450" y="1853850"/>
            <a:ext cx="7688700" cy="30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About me - who am I?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My vision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Why did I choose Mayflower?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What are my initial thoughts?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What can you expect from me as Headteacher of Mayflower?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What do I expect of </a:t>
            </a:r>
            <a:r>
              <a:rPr lang="en-GB" sz="1600"/>
              <a:t>students</a:t>
            </a:r>
            <a:r>
              <a:rPr lang="en-GB" sz="1600"/>
              <a:t> and staff at Mayflower?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What do I expect from you as a parent?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/>
              <a:t>How are </a:t>
            </a:r>
            <a:r>
              <a:rPr lang="en-GB" sz="1600"/>
              <a:t>we</a:t>
            </a:r>
            <a:r>
              <a:rPr lang="en-GB" sz="1600"/>
              <a:t> going to achieve our goals?</a:t>
            </a:r>
            <a:endParaRPr sz="1600"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1150" y="3459510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950" y="541100"/>
            <a:ext cx="4572000" cy="42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1150" y="3459510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Damian Lee - the professional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67210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Worked in education for 22 years (PE, maths &amp; Science) </a:t>
            </a:r>
            <a:endParaRPr sz="20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15 years as a Senior Leader </a:t>
            </a:r>
            <a:endParaRPr sz="20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7 years as a Headteacher </a:t>
            </a:r>
            <a:endParaRPr sz="20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2 years as an Executive Principal </a:t>
            </a:r>
            <a:endParaRPr sz="20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1 year as a Regional Executive Principal </a:t>
            </a:r>
            <a:endParaRPr sz="20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Experience of working within an LA school and a large national MAT</a:t>
            </a:r>
            <a:endParaRPr sz="20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600" y="3679410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579550" y="590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Damian Lee - the person 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29850" y="12865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6B73"/>
              </a:buClr>
              <a:buSzPts val="1800"/>
              <a:buFont typeface="Roboto"/>
              <a:buChar char="-"/>
            </a:pPr>
            <a:r>
              <a:rPr lang="en-GB" sz="18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Born and raised in Croydon - South London</a:t>
            </a:r>
            <a:endParaRPr sz="18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6B73"/>
              </a:buClr>
              <a:buSzPts val="1800"/>
              <a:buFont typeface="Roboto"/>
              <a:buChar char="-"/>
            </a:pPr>
            <a:r>
              <a:rPr lang="en-GB" sz="18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Irish mother (teacher), English dad - family of 7</a:t>
            </a:r>
            <a:endParaRPr sz="18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6B73"/>
              </a:buClr>
              <a:buSzPts val="1800"/>
              <a:buFont typeface="Roboto"/>
              <a:buChar char="-"/>
            </a:pPr>
            <a:r>
              <a:rPr lang="en-GB" sz="18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First generation to go to </a:t>
            </a:r>
            <a:endParaRPr sz="18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-GB" sz="18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university </a:t>
            </a:r>
            <a:endParaRPr sz="18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6B73"/>
              </a:buClr>
              <a:buSzPts val="1800"/>
              <a:buFont typeface="Roboto"/>
              <a:buChar char="-"/>
            </a:pPr>
            <a:r>
              <a:rPr lang="en-GB" sz="18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My own educational </a:t>
            </a:r>
            <a:endParaRPr sz="18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-GB" sz="18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experience </a:t>
            </a:r>
            <a:endParaRPr sz="18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6B73"/>
              </a:buClr>
              <a:buSzPts val="1800"/>
              <a:buFont typeface="Roboto"/>
              <a:buChar char="-"/>
            </a:pPr>
            <a:r>
              <a:rPr lang="en-GB" sz="18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Moved to Essex 22 years ago</a:t>
            </a:r>
            <a:endParaRPr sz="18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6B73"/>
              </a:buClr>
              <a:buSzPts val="1800"/>
              <a:buFont typeface="Roboto"/>
              <a:buChar char="-"/>
            </a:pPr>
            <a:r>
              <a:rPr lang="en-GB" sz="18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Married to Hayley - 12 years </a:t>
            </a:r>
            <a:endParaRPr sz="18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6B73"/>
              </a:buClr>
              <a:buSzPts val="1800"/>
              <a:buFont typeface="Roboto"/>
              <a:buChar char="-"/>
            </a:pPr>
            <a:r>
              <a:rPr lang="en-GB" sz="18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Two beautiful daughters </a:t>
            </a:r>
            <a:endParaRPr sz="18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Freya (8) and Elsie (5)</a:t>
            </a:r>
            <a:endParaRPr sz="18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6B73"/>
              </a:buClr>
              <a:buSzPts val="1800"/>
              <a:buFont typeface="Roboto"/>
              <a:buChar char="-"/>
            </a:pPr>
            <a:r>
              <a:rPr lang="en-GB" sz="18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Love sport - playing and watching </a:t>
            </a:r>
            <a:endParaRPr sz="18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and travelling</a:t>
            </a:r>
            <a:endParaRPr sz="18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0925" y="524485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 vision for Mayflower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Success, happiness and opportunity for all</a:t>
            </a:r>
            <a:endParaRPr b="1"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Key drivers that underpin our vision  </a:t>
            </a:r>
            <a:endParaRPr sz="1900"/>
          </a:p>
          <a:p>
            <a:pPr indent="-33115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-GB" sz="1900"/>
              <a:t>Excellent teaching in every classroom, for every child, every day</a:t>
            </a:r>
            <a:endParaRPr sz="1900"/>
          </a:p>
          <a:p>
            <a:pPr indent="-33115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1900"/>
              <a:t>Ambitious outcomes for all students </a:t>
            </a:r>
            <a:endParaRPr sz="1900"/>
          </a:p>
          <a:p>
            <a:pPr indent="-33115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1900"/>
              <a:t>Strong sense of identity and ability to thrive </a:t>
            </a:r>
            <a:endParaRPr sz="1900"/>
          </a:p>
          <a:p>
            <a:pPr indent="-33115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1900"/>
              <a:t>A beacon within our local community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4425" y="3593385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did I choose Mayflower High School?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4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Wanted to lead one school again</a:t>
            </a:r>
            <a:endParaRPr sz="174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-GB" sz="174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Students on my tour</a:t>
            </a:r>
            <a:endParaRPr sz="174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-GB" sz="174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Mayflower always been a school to admire </a:t>
            </a:r>
            <a:endParaRPr sz="174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-GB" sz="174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Reputation and previous visits </a:t>
            </a:r>
            <a:endParaRPr sz="174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-GB" sz="174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Interview - confirmed it was a place I could see myself for at least the next 5-10 years</a:t>
            </a:r>
            <a:endParaRPr sz="174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4425" y="3593385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my </a:t>
            </a:r>
            <a:r>
              <a:rPr lang="en-GB"/>
              <a:t>initial</a:t>
            </a:r>
            <a:r>
              <a:rPr lang="en-GB"/>
              <a:t> thoughts?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729450" y="1853850"/>
            <a:ext cx="7688700" cy="27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Uniform </a:t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Little (if any) </a:t>
            </a:r>
            <a:r>
              <a:rPr lang="en-GB" sz="1500"/>
              <a:t>resistance</a:t>
            </a:r>
            <a:r>
              <a:rPr lang="en-GB" sz="1500"/>
              <a:t> to change </a:t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Amazing young people </a:t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Experienced</a:t>
            </a:r>
            <a:r>
              <a:rPr lang="en-GB" sz="1500"/>
              <a:t> staff</a:t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Relationships</a:t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Inward facing</a:t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1150" y="3459510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can you expect from me as Headteacher of Mayflower?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729450" y="2078875"/>
            <a:ext cx="7688700" cy="25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38"/>
              <a:t>Presence</a:t>
            </a:r>
            <a:endParaRPr sz="403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038"/>
              <a:t>Honesty</a:t>
            </a:r>
            <a:endParaRPr sz="403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038"/>
              <a:t>Ambition and dedication to be the very best - </a:t>
            </a:r>
            <a:r>
              <a:rPr lang="en-GB" sz="4038"/>
              <a:t>development of others </a:t>
            </a:r>
            <a:r>
              <a:rPr lang="en-GB" sz="4038"/>
              <a:t> </a:t>
            </a:r>
            <a:endParaRPr sz="403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038"/>
              <a:t>Consistency and fairness</a:t>
            </a:r>
            <a:endParaRPr sz="403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038"/>
              <a:t>Recruitment and retention of the very best teachers</a:t>
            </a:r>
            <a:endParaRPr sz="403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1150" y="3459510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